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01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89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00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67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909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94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73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00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3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7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24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274B-A06F-4020-9EF4-F7CB7A57C56F}" type="datetimeFigureOut">
              <a:rPr lang="de-DE" smtClean="0"/>
              <a:t>21.10.2022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CF409-0A54-40B2-86A6-69E3E87886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87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9" name="Bildplatzhalter 17"/>
          <p:cNvPicPr/>
          <p:nvPr/>
        </p:nvPicPr>
        <p:blipFill>
          <a:blip r:embed="rId2"/>
          <a:srcRect l="9165" r="9165"/>
          <a:stretch/>
        </p:blipFill>
        <p:spPr>
          <a:xfrm>
            <a:off x="5454711" y="2264009"/>
            <a:ext cx="3686110" cy="3217940"/>
          </a:xfrm>
          <a:prstGeom prst="rect">
            <a:avLst/>
          </a:prstGeom>
          <a:ln>
            <a:noFill/>
          </a:ln>
        </p:spPr>
      </p:pic>
      <p:sp>
        <p:nvSpPr>
          <p:cNvPr id="550" name="CustomShape 1"/>
          <p:cNvSpPr/>
          <p:nvPr/>
        </p:nvSpPr>
        <p:spPr>
          <a:xfrm>
            <a:off x="293896" y="5312149"/>
            <a:ext cx="5744035" cy="9539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10000"/>
              </a:lnSpc>
              <a:tabLst>
                <a:tab pos="0" algn="l"/>
              </a:tabLst>
            </a:pPr>
            <a:r>
              <a:rPr lang="de-DE" sz="1800" b="1" strike="noStrike" spc="-1" dirty="0">
                <a:solidFill>
                  <a:srgbClr val="009AD1"/>
                </a:solidFill>
                <a:latin typeface="Arial"/>
                <a:ea typeface="DejaVu Sans"/>
              </a:rPr>
              <a:t>Dr. Daniel </a:t>
            </a:r>
            <a:r>
              <a:rPr lang="de-DE" sz="1800" b="1" strike="noStrike" spc="-1" dirty="0" smtClean="0">
                <a:solidFill>
                  <a:srgbClr val="009AD1"/>
                </a:solidFill>
                <a:latin typeface="Arial"/>
                <a:ea typeface="DejaVu Sans"/>
              </a:rPr>
              <a:t>Hütter, Jessica Schäfer</a:t>
            </a:r>
            <a:endParaRPr lang="de-DE" sz="18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r>
              <a:rPr lang="de-DE" spc="-1" dirty="0" smtClean="0">
                <a:solidFill>
                  <a:srgbClr val="009AD1"/>
                </a:solidFill>
                <a:latin typeface="Arial"/>
                <a:ea typeface="DejaVu Sans"/>
              </a:rPr>
              <a:t>Info</a:t>
            </a:r>
            <a:r>
              <a:rPr lang="de-DE" sz="1800" b="0" strike="noStrike" spc="-1" dirty="0" smtClean="0">
                <a:solidFill>
                  <a:srgbClr val="009AD1"/>
                </a:solidFill>
                <a:latin typeface="Arial"/>
                <a:ea typeface="DejaVu Sans"/>
              </a:rPr>
              <a:t>veranstaltung </a:t>
            </a:r>
            <a:r>
              <a:rPr lang="de-DE" sz="1800" b="0" strike="noStrike" spc="-1" dirty="0">
                <a:solidFill>
                  <a:srgbClr val="009AD1"/>
                </a:solidFill>
                <a:latin typeface="Arial"/>
                <a:ea typeface="DejaVu Sans"/>
              </a:rPr>
              <a:t>Orientierungswoche, </a:t>
            </a:r>
            <a:r>
              <a:rPr lang="de-DE" spc="-1" dirty="0" smtClean="0">
                <a:solidFill>
                  <a:srgbClr val="009AD1"/>
                </a:solidFill>
                <a:latin typeface="Arial"/>
                <a:ea typeface="DejaVu Sans"/>
              </a:rPr>
              <a:t>20</a:t>
            </a:r>
            <a:r>
              <a:rPr lang="de-DE" sz="1800" b="0" strike="noStrike" spc="-1" dirty="0" smtClean="0">
                <a:solidFill>
                  <a:srgbClr val="009AD1"/>
                </a:solidFill>
                <a:latin typeface="Arial"/>
                <a:ea typeface="DejaVu Sans"/>
              </a:rPr>
              <a:t>.10.2022</a:t>
            </a:r>
            <a:r>
              <a:rPr lang="de-DE" sz="1800" b="0" strike="noStrike" spc="-1" dirty="0">
                <a:solidFill>
                  <a:srgbClr val="009AD1"/>
                </a:solidFill>
                <a:latin typeface="Arial"/>
                <a:ea typeface="DejaVu Sans"/>
              </a:rPr>
              <a:t>,</a:t>
            </a:r>
            <a:endParaRPr lang="de-DE" sz="1800" b="0" strike="noStrike" spc="-1" dirty="0">
              <a:latin typeface="Calibri"/>
            </a:endParaRPr>
          </a:p>
        </p:txBody>
      </p:sp>
      <p:sp>
        <p:nvSpPr>
          <p:cNvPr id="551" name="CustomShape 2"/>
          <p:cNvSpPr/>
          <p:nvPr/>
        </p:nvSpPr>
        <p:spPr>
          <a:xfrm>
            <a:off x="293896" y="2264009"/>
            <a:ext cx="4177243" cy="28700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82800" anchor="b">
            <a:noAutofit/>
          </a:bodyPr>
          <a:lstStyle/>
          <a:p>
            <a:pPr>
              <a:lnSpc>
                <a:spcPct val="105000"/>
              </a:lnSpc>
            </a:pP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Anmeldung/Durchführung</a:t>
            </a:r>
          </a:p>
          <a:p>
            <a:pPr>
              <a:lnSpc>
                <a:spcPct val="105000"/>
              </a:lnSpc>
            </a:pP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von</a:t>
            </a:r>
            <a:br>
              <a:rPr lang="de-DE" sz="2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B.A.-Arbeit und </a:t>
            </a:r>
            <a:br>
              <a:rPr lang="de-DE" sz="2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de-DE" sz="2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mündlicher B.A.-Prüfung</a:t>
            </a:r>
            <a:endParaRPr lang="de-DE" sz="2400" b="0" strike="noStrike" spc="-1" dirty="0">
              <a:latin typeface="Calibri"/>
            </a:endParaRPr>
          </a:p>
        </p:txBody>
      </p:sp>
      <p:pic>
        <p:nvPicPr>
          <p:cNvPr id="552" name="Grafik 2"/>
          <p:cNvPicPr/>
          <p:nvPr/>
        </p:nvPicPr>
        <p:blipFill>
          <a:blip r:embed="rId3"/>
          <a:stretch/>
        </p:blipFill>
        <p:spPr>
          <a:xfrm>
            <a:off x="5101383" y="1948354"/>
            <a:ext cx="4039438" cy="369773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75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CustomShape 1"/>
          <p:cNvSpPr/>
          <p:nvPr/>
        </p:nvSpPr>
        <p:spPr>
          <a:xfrm>
            <a:off x="293896" y="489374"/>
            <a:ext cx="7230432" cy="9539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Voraussetzungen zur Anmeldung der B.A.-Arbeit</a:t>
            </a:r>
            <a:endParaRPr lang="de-DE" sz="2000" b="0" strike="noStrike" spc="-1" dirty="0">
              <a:latin typeface="Calibri"/>
            </a:endParaRPr>
          </a:p>
        </p:txBody>
      </p:sp>
      <p:sp>
        <p:nvSpPr>
          <p:cNvPr id="554" name="CustomShape 2"/>
          <p:cNvSpPr/>
          <p:nvPr/>
        </p:nvSpPr>
        <p:spPr>
          <a:xfrm>
            <a:off x="263088" y="1052736"/>
            <a:ext cx="7703995" cy="10125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Zwingend: Praktikum muss eingetragen sein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trike="noStrike" spc="-1" dirty="0" smtClean="0">
                <a:solidFill>
                  <a:srgbClr val="009AD1"/>
                </a:solidFill>
                <a:latin typeface="Arial"/>
              </a:rPr>
              <a:t>Sinnvoll:  eine oder mehrere Hausarbeiten in Hauptseminaren sollten geschrieben und korrigiert sein</a:t>
            </a: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303096" y="2348881"/>
            <a:ext cx="7230432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Wann und wo melde ich die B.A.-Arbeit an</a:t>
            </a:r>
          </a:p>
          <a:p>
            <a:pPr>
              <a:lnSpc>
                <a:spcPct val="95000"/>
              </a:lnSpc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337440" y="2924945"/>
            <a:ext cx="7703995" cy="20882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Anmeldezeiträume:	WS 15.10. bis 30.10.</a:t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			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</a:rPr>
              <a:t>SoSe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 01.05. bis 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15.05.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/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 sinnvoll: Themensuche/Gutachter*innensuche frühzeitig, ggf. schon Ende </a:t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des vorangegangenen Semesters</a:t>
            </a: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1" spc="-1" dirty="0" smtClean="0">
              <a:solidFill>
                <a:srgbClr val="009AD1"/>
              </a:solidFill>
              <a:latin typeface="Arial"/>
            </a:endParaRP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Wo: Im Zentralen Prüfungsamt (ZPA), Frau 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</a:rPr>
              <a:t>Indlekofer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/Frau 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</a:rPr>
              <a:t>Pitscheider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/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 Unterlagen werden elektronisch bereitgestellt</a:t>
            </a:r>
            <a:endParaRPr lang="de-DE" sz="1600" b="0" strike="noStrike" spc="-1" dirty="0">
              <a:latin typeface="Calibri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263088" y="5157192"/>
            <a:ext cx="7230432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Bearbeitungszeiträume:</a:t>
            </a:r>
          </a:p>
          <a:p>
            <a:pPr>
              <a:lnSpc>
                <a:spcPct val="95000"/>
              </a:lnSpc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8" name="CustomShape 2"/>
          <p:cNvSpPr/>
          <p:nvPr/>
        </p:nvSpPr>
        <p:spPr>
          <a:xfrm>
            <a:off x="293896" y="5589240"/>
            <a:ext cx="7703995" cy="10125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WS: 15.11. bis Mitte Januar oder 01.02. bis Mitte März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trike="noStrike" spc="-1" dirty="0" err="1" smtClean="0">
                <a:solidFill>
                  <a:srgbClr val="009AD1"/>
                </a:solidFill>
                <a:latin typeface="Arial"/>
              </a:rPr>
              <a:t>SoSe</a:t>
            </a:r>
            <a:r>
              <a:rPr lang="de-DE" sz="1600" b="1" strike="noStrike" spc="-1" dirty="0" smtClean="0">
                <a:solidFill>
                  <a:srgbClr val="009AD1"/>
                </a:solidFill>
                <a:latin typeface="Arial"/>
              </a:rPr>
              <a:t>: 01.06. bis Mitte Juli oder 01.08. bis Mitte August</a:t>
            </a: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128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CustomShape 1"/>
          <p:cNvSpPr/>
          <p:nvPr/>
        </p:nvSpPr>
        <p:spPr>
          <a:xfrm>
            <a:off x="293896" y="489374"/>
            <a:ext cx="7230432" cy="9539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Themenfindung für die B.A.-Arbeit</a:t>
            </a:r>
            <a:endParaRPr lang="de-DE" sz="2000" b="0" strike="noStrike" spc="-1" dirty="0">
              <a:latin typeface="Calibri"/>
            </a:endParaRPr>
          </a:p>
        </p:txBody>
      </p:sp>
      <p:sp>
        <p:nvSpPr>
          <p:cNvPr id="554" name="CustomShape 2"/>
          <p:cNvSpPr/>
          <p:nvPr/>
        </p:nvSpPr>
        <p:spPr>
          <a:xfrm>
            <a:off x="263088" y="1052736"/>
            <a:ext cx="7703995" cy="252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Freie Themenwahl, aber sinnvoll aus einem bereits besuchten Hauptseminar 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trike="noStrike" spc="-1" dirty="0" smtClean="0">
                <a:solidFill>
                  <a:srgbClr val="009AD1"/>
                </a:solidFill>
                <a:latin typeface="Arial"/>
              </a:rPr>
              <a:t>Thema muss natürlich mit Gutachter*innen abgesprochen sein, zunächst Absprache mit möglicher Erstbetreuung, dann Suche nach Zweitgutachter*in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Nur mit konkreter Idee in die Sprechstunde gehen!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u="sng" strike="noStrike" spc="-1" dirty="0" smtClean="0">
                <a:solidFill>
                  <a:srgbClr val="009AD1"/>
                </a:solidFill>
                <a:latin typeface="Arial"/>
              </a:rPr>
              <a:t>Titel</a:t>
            </a:r>
            <a:r>
              <a:rPr lang="de-DE" sz="1600" b="1" strike="noStrike" spc="-1" dirty="0" smtClean="0">
                <a:solidFill>
                  <a:srgbClr val="009AD1"/>
                </a:solidFill>
                <a:latin typeface="Arial"/>
              </a:rPr>
              <a:t> der B.A.-Arbeit muss auf Formular festgehalten werden, nach offizieller Themenvergabe kann der Titel nur noch mit Zustimmung der Erstbetreuung geändert werden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Änderung des </a:t>
            </a:r>
            <a:r>
              <a:rPr lang="de-DE" sz="1600" b="1" u="sng" spc="-1" dirty="0" smtClean="0">
                <a:solidFill>
                  <a:srgbClr val="009AD1"/>
                </a:solidFill>
                <a:latin typeface="Arial"/>
              </a:rPr>
              <a:t>Themas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 kann innerhalb der ersten beiden Wochen der Bearbeitungszeit zurückgegeben werden, dann Anmeldung eines neuen Themas innerhalb von 4 Wochen</a:t>
            </a:r>
            <a:endParaRPr lang="de-DE" sz="1600" b="1" strike="noStrike" spc="-1" dirty="0" smtClean="0">
              <a:solidFill>
                <a:srgbClr val="009AD1"/>
              </a:solidFill>
              <a:latin typeface="Arial"/>
            </a:endParaRP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227800" y="4437112"/>
            <a:ext cx="7230432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Wer darf B.A.-Arbeiten betreuen</a:t>
            </a:r>
          </a:p>
          <a:p>
            <a:pPr>
              <a:lnSpc>
                <a:spcPct val="95000"/>
              </a:lnSpc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263087" y="5155460"/>
            <a:ext cx="7703995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Nur Professor*innen, Habilitierte (PDs) und Promovierte (Dr.) mit fester Anstellung 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 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keine Lehrbeauftragten</a:t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 gilt sowohl für Erst- als auch 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Zweitgutacher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*innen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/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		</a:t>
            </a:r>
            <a:endParaRPr lang="de-DE" sz="1600" b="1" strike="noStrike" spc="-1" dirty="0" smtClean="0">
              <a:solidFill>
                <a:srgbClr val="009AD1"/>
              </a:solidFill>
              <a:latin typeface="Arial"/>
            </a:endParaRP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625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CustomShape 1"/>
          <p:cNvSpPr/>
          <p:nvPr/>
        </p:nvSpPr>
        <p:spPr>
          <a:xfrm>
            <a:off x="293896" y="489374"/>
            <a:ext cx="7230432" cy="9539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Voraussetzungen zur Anmeldung der mündlichen Prüfung</a:t>
            </a:r>
            <a:endParaRPr lang="de-DE" sz="2000" b="0" strike="noStrike" spc="-1" dirty="0">
              <a:latin typeface="Calibri"/>
            </a:endParaRPr>
          </a:p>
        </p:txBody>
      </p:sp>
      <p:sp>
        <p:nvSpPr>
          <p:cNvPr id="554" name="CustomShape 2"/>
          <p:cNvSpPr/>
          <p:nvPr/>
        </p:nvSpPr>
        <p:spPr>
          <a:xfrm>
            <a:off x="263088" y="1052736"/>
            <a:ext cx="7703995" cy="10125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Alle studienbegleitenden Leistungen des Hauptfachs und der SQ (bei LKM gesamter Ergänzungsbereich) sowie B.A.-Arbeit sollen zumindest angemeldet sein oder im laufenden Semester belegt werden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endParaRPr lang="de-DE" sz="1600" b="1" strike="noStrike" spc="-1" dirty="0" smtClean="0">
              <a:solidFill>
                <a:srgbClr val="009AD1"/>
              </a:solidFill>
              <a:latin typeface="Arial"/>
            </a:endParaRP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303096" y="2636913"/>
            <a:ext cx="7230432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Wann und wo melde ich die mündliche Prüfung an</a:t>
            </a:r>
          </a:p>
          <a:p>
            <a:pPr>
              <a:lnSpc>
                <a:spcPct val="95000"/>
              </a:lnSpc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337440" y="3140968"/>
            <a:ext cx="7703995" cy="252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Anmeldezeiträume:	WS 15.10. bis 30.10.</a:t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			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</a:rPr>
              <a:t>SoSe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 01.05. bis 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15.05.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/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 sinnvoll: Themensuche/Prüfer*innensuche frühzeitig, ggf. schon Ende </a:t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des vorangegangenen Semesters</a:t>
            </a: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1" spc="-1" dirty="0" smtClean="0">
              <a:solidFill>
                <a:srgbClr val="009AD1"/>
              </a:solidFill>
              <a:latin typeface="Arial"/>
            </a:endParaRP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Wo: Im Zentralen Prüfungsamt (ZPA), Frau 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</a:rPr>
              <a:t>Indlekofer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/Frau 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</a:rPr>
              <a:t>Pitscheider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/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 Unterlagen werden elektronisch bereitgestellt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Abzeichnung einer von Ihnen händisch ausgefüllten Leistungsübersicht durch Matthias Schöning (kann bis 2 Wochen vor Prüfung nachgereicht werden)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err="1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Mündl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. Prüfung muss nicht zusammen mit B.A.-Arbeit angemeldet werden, kann erst später erfolgen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/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		</a:t>
            </a:r>
            <a:endParaRPr lang="de-DE" sz="1600" b="1" strike="noStrike" spc="-1" dirty="0" smtClean="0">
              <a:solidFill>
                <a:srgbClr val="009AD1"/>
              </a:solidFill>
              <a:latin typeface="Arial"/>
            </a:endParaRP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2305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CustomShape 1"/>
          <p:cNvSpPr/>
          <p:nvPr/>
        </p:nvSpPr>
        <p:spPr>
          <a:xfrm>
            <a:off x="293896" y="489374"/>
            <a:ext cx="7230432" cy="9539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Themenfindung für die mündliche Prüfung:</a:t>
            </a:r>
            <a:endParaRPr lang="de-DE" sz="2000" b="0" strike="noStrike" spc="-1" dirty="0">
              <a:latin typeface="Calibri"/>
            </a:endParaRPr>
          </a:p>
        </p:txBody>
      </p:sp>
      <p:sp>
        <p:nvSpPr>
          <p:cNvPr id="554" name="CustomShape 2"/>
          <p:cNvSpPr/>
          <p:nvPr/>
        </p:nvSpPr>
        <p:spPr>
          <a:xfrm>
            <a:off x="263088" y="1052736"/>
            <a:ext cx="7703995" cy="252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Deutsche Literatur: Gespräch über die B.A.-Arbeit (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 in der Regel Prüfer*innen = Gutachter*innen)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trike="noStrike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LKM: zwei Themen aus zwei der drei beteiligten Fächer (darf auch Fach der B.A.-Arbeit sein, aber keine Überschneidung mit deren Thema)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trike="noStrike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BAST: i.d.R. zwei Themen aus Literaturwissenschaft, keine Überschneidung mit B.A.-Arbeit, ganz auf Englisch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FIS Studien: 3 Themen davon mind. 1 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Litwiss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 und 1 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Sprachwiss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, keine Überschneidung mit B.A.-Arbeit, Hälfte der Prüfung in der Zielsprache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err="1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Slavisitk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: 2 Themen aus 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Litwiss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 und/oder </a:t>
            </a:r>
            <a:r>
              <a:rPr lang="de-DE" sz="1600" b="1" spc="-1" dirty="0" err="1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Sprachwiss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, keine Überschneidung mit B.A.-Arbeit, Deutsch und Russisch</a:t>
            </a: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1" spc="-1" dirty="0" smtClean="0">
              <a:solidFill>
                <a:srgbClr val="009AD1"/>
              </a:solidFill>
              <a:latin typeface="Arial"/>
              <a:sym typeface="Wingdings" panose="05000000000000000000" pitchFamily="2" charset="2"/>
            </a:endParaRP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endParaRPr lang="de-DE" sz="1600" b="1" strike="noStrike" spc="-1" dirty="0" smtClean="0">
              <a:solidFill>
                <a:srgbClr val="009AD1"/>
              </a:solidFill>
              <a:latin typeface="Arial"/>
            </a:endParaRP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227800" y="4437112"/>
            <a:ext cx="7230432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Wer darf prüfen?</a:t>
            </a:r>
          </a:p>
          <a:p>
            <a:pPr>
              <a:lnSpc>
                <a:spcPct val="95000"/>
              </a:lnSpc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263087" y="5155460"/>
            <a:ext cx="7703995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Nur Professor*innen, Habilitierte (PDs) und Promovierte (Dr.) mit fester Anstellung 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  <a:sym typeface="Wingdings" panose="05000000000000000000" pitchFamily="2" charset="2"/>
              </a:rPr>
              <a:t> </a:t>
            </a: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keine Lehrbeauftragten</a:t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/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		</a:t>
            </a:r>
            <a:endParaRPr lang="de-DE" sz="1600" b="1" strike="noStrike" spc="-1" dirty="0" smtClean="0">
              <a:solidFill>
                <a:srgbClr val="009AD1"/>
              </a:solidFill>
              <a:latin typeface="Arial"/>
            </a:endParaRP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031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CustomShape 1"/>
          <p:cNvSpPr/>
          <p:nvPr/>
        </p:nvSpPr>
        <p:spPr>
          <a:xfrm>
            <a:off x="293896" y="489374"/>
            <a:ext cx="7230432" cy="9539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Termin und Raum für die mündliche Prüfung:</a:t>
            </a:r>
            <a:endParaRPr lang="de-DE" sz="2000" b="0" strike="noStrike" spc="-1" dirty="0">
              <a:latin typeface="Calibri"/>
            </a:endParaRPr>
          </a:p>
        </p:txBody>
      </p:sp>
      <p:sp>
        <p:nvSpPr>
          <p:cNvPr id="554" name="CustomShape 2"/>
          <p:cNvSpPr/>
          <p:nvPr/>
        </p:nvSpPr>
        <p:spPr>
          <a:xfrm>
            <a:off x="263088" y="1052736"/>
            <a:ext cx="7703995" cy="13681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1" spc="-1" dirty="0" smtClean="0">
              <a:solidFill>
                <a:srgbClr val="009AD1"/>
              </a:solidFill>
              <a:latin typeface="Arial"/>
              <a:sym typeface="Wingdings" panose="05000000000000000000" pitchFamily="2" charset="2"/>
            </a:endParaRP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trike="noStrike" spc="-1" dirty="0" smtClean="0">
                <a:solidFill>
                  <a:srgbClr val="009AD1"/>
                </a:solidFill>
                <a:latin typeface="Arial"/>
              </a:rPr>
              <a:t>Termine und Räume für die Prüfung klären Sie direkt mit den beiden Prüfer*innen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Prüfling teilt dem Prüfungsamt Termin und Raum mit</a:t>
            </a:r>
            <a:endParaRPr lang="de-DE" sz="1600" b="1" strike="noStrike" spc="-1" dirty="0" smtClean="0">
              <a:solidFill>
                <a:srgbClr val="009AD1"/>
              </a:solidFill>
              <a:latin typeface="Arial"/>
            </a:endParaRP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227800" y="2780928"/>
            <a:ext cx="7230432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2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Zulassung zur Prüfung</a:t>
            </a:r>
          </a:p>
          <a:p>
            <a:pPr>
              <a:lnSpc>
                <a:spcPct val="95000"/>
              </a:lnSpc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227800" y="3356992"/>
            <a:ext cx="7703995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Die Prüfung darf nur abgehalten werden, wenn Sie die schriftliche Zulassung zur Prüfung vom Zentralen Prüfungsamt erhalten haben</a:t>
            </a:r>
          </a:p>
          <a:p>
            <a:pPr marL="285840" indent="-283320">
              <a:lnSpc>
                <a:spcPct val="110000"/>
              </a:lnSpc>
              <a:buClr>
                <a:srgbClr val="009AD1"/>
              </a:buClr>
              <a:buFont typeface="StarSymbol"/>
              <a:buChar char="-"/>
              <a:tabLst>
                <a:tab pos="0" algn="l"/>
              </a:tabLst>
            </a:pP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Voraussetzung zur Zulassung: 2 Wochen vor Prüfungstermin müssen alle Leistungen aus Hauptfach und SQ (in LKM gesamter Ergänzungsbereich) im Konto eingetragen und bestanden (und von Herrn Schöning abgezeichnet) sein, B.A.-Arbeit muss eingereicht, aber noch nicht unbedingt benotet sein.</a:t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/>
            </a:r>
            <a:br>
              <a:rPr lang="de-DE" sz="1600" b="1" spc="-1" dirty="0" smtClean="0">
                <a:solidFill>
                  <a:srgbClr val="009AD1"/>
                </a:solidFill>
                <a:latin typeface="Arial"/>
              </a:rPr>
            </a:br>
            <a:r>
              <a:rPr lang="de-DE" sz="1600" b="1" spc="-1" dirty="0" smtClean="0">
                <a:solidFill>
                  <a:srgbClr val="009AD1"/>
                </a:solidFill>
                <a:latin typeface="Arial"/>
              </a:rPr>
              <a:t>		</a:t>
            </a:r>
            <a:endParaRPr lang="de-DE" sz="1600" b="1" strike="noStrike" spc="-1" dirty="0" smtClean="0">
              <a:solidFill>
                <a:srgbClr val="009AD1"/>
              </a:solidFill>
              <a:latin typeface="Arial"/>
            </a:endParaRPr>
          </a:p>
          <a:p>
            <a:pPr marL="2520">
              <a:lnSpc>
                <a:spcPct val="110000"/>
              </a:lnSpc>
              <a:buClr>
                <a:srgbClr val="009AD1"/>
              </a:buClr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  <a:p>
            <a:pPr>
              <a:lnSpc>
                <a:spcPct val="110000"/>
              </a:lnSpc>
              <a:tabLst>
                <a:tab pos="0" algn="l"/>
              </a:tabLst>
            </a:pPr>
            <a:endParaRPr lang="de-DE" sz="1600" b="0" strike="noStrike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180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899592" y="2772936"/>
            <a:ext cx="7230432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5000"/>
              </a:lnSpc>
            </a:pPr>
            <a:r>
              <a:rPr lang="de-DE" sz="4000" b="1" u="sng" spc="-1" dirty="0" smtClean="0">
                <a:solidFill>
                  <a:srgbClr val="000000"/>
                </a:solidFill>
                <a:uFill>
                  <a:solidFill>
                    <a:srgbClr val="009AD1"/>
                  </a:solidFill>
                </a:uFill>
                <a:latin typeface="Arial"/>
              </a:rPr>
              <a:t>Fragen?!</a:t>
            </a:r>
            <a:endParaRPr lang="de-DE" sz="2000" b="1" u="sng" spc="-1" dirty="0" smtClean="0">
              <a:solidFill>
                <a:srgbClr val="000000"/>
              </a:solidFill>
              <a:uFill>
                <a:solidFill>
                  <a:srgbClr val="009AD1"/>
                </a:solidFill>
              </a:uFill>
              <a:latin typeface="Arial"/>
            </a:endParaRPr>
          </a:p>
          <a:p>
            <a:pPr>
              <a:lnSpc>
                <a:spcPct val="95000"/>
              </a:lnSpc>
            </a:pPr>
            <a:endParaRPr lang="de-DE" sz="2000" b="0" strike="noStrike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689002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Microsoft Office PowerPoint</Application>
  <PresentationFormat>Bildschirmpräsentation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DejaVu Sans</vt:lpstr>
      <vt:lpstr>StarSymbol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 Hütter</dc:creator>
  <cp:lastModifiedBy>Daniel.Huetter</cp:lastModifiedBy>
  <cp:revision>14</cp:revision>
  <dcterms:created xsi:type="dcterms:W3CDTF">2022-10-17T12:22:14Z</dcterms:created>
  <dcterms:modified xsi:type="dcterms:W3CDTF">2022-10-21T06:54:56Z</dcterms:modified>
</cp:coreProperties>
</file>